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80" r:id="rId9"/>
    <p:sldId id="264" r:id="rId10"/>
    <p:sldId id="274" r:id="rId11"/>
    <p:sldId id="277" r:id="rId12"/>
    <p:sldId id="278" r:id="rId13"/>
    <p:sldId id="265" r:id="rId14"/>
    <p:sldId id="266" r:id="rId15"/>
    <p:sldId id="267" r:id="rId16"/>
    <p:sldId id="268" r:id="rId17"/>
    <p:sldId id="271" r:id="rId18"/>
    <p:sldId id="279" r:id="rId19"/>
    <p:sldId id="269" r:id="rId20"/>
    <p:sldId id="273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fem.edu.c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forero@colfem.edu.co" TargetMode="External"/><Relationship Id="rId2" Type="http://schemas.openxmlformats.org/officeDocument/2006/relationships/hyperlink" Target="mailto:cpgarzonluna@hot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DEPARTAMENTO DE LENGUAJE Y COMUNICACIÓN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6000" b="1" dirty="0" smtClean="0">
                <a:solidFill>
                  <a:schemeClr val="tx1"/>
                </a:solidFill>
              </a:rPr>
              <a:t>FEM  2013</a:t>
            </a:r>
            <a:endParaRPr lang="es-CO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SECUENCIA DIDÁCTICA (1)</a:t>
            </a:r>
            <a:br>
              <a:rPr lang="es-CO" dirty="0" smtClean="0"/>
            </a:b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755032"/>
              </p:ext>
            </p:extLst>
          </p:nvPr>
        </p:nvGraphicFramePr>
        <p:xfrm>
          <a:off x="395536" y="1844824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 smtClean="0"/>
                        <a:t>Situación problema</a:t>
                      </a:r>
                      <a:r>
                        <a:rPr lang="es-CO" dirty="0" smtClean="0"/>
                        <a:t>: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situaciones movilizadoras y orientadoras a la solución de un problema de la vida cotidiana.</a:t>
                      </a:r>
                      <a:r>
                        <a:rPr lang="es-C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Debe</a:t>
                      </a:r>
                      <a:r>
                        <a:rPr lang="es-C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tener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secuencialidad,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oncatenación temática, relación con otras asignaturas y conocimientos.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rol del docente y el estudiante es de constructor.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debe g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enerar desequilibrio cognitivo.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Enunciación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Explicación de la competencia a trabajar.</a:t>
                      </a:r>
                      <a:r>
                        <a:rPr lang="es-C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rol del docente y del estudiante es de constructor.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Modelación </a:t>
                      </a:r>
                      <a:endParaRPr lang="es-CO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Explicación del concepto.</a:t>
                      </a:r>
                    </a:p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rol del docente es de actor meta cognitivo y el del estudiante de espectador activo.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80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SECUENCIA DIDÁCTICA (2)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620429"/>
              </p:ext>
            </p:extLst>
          </p:nvPr>
        </p:nvGraphicFramePr>
        <p:xfrm>
          <a:off x="457200" y="1600200"/>
          <a:ext cx="82296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Simulación</a:t>
                      </a:r>
                      <a:endParaRPr lang="es-CO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Estrategias metodológicas.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rol del docente es de entrenador y el del estudiante de practicante. Aquí comienzan a evidenciarse los criterios de evaluación.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Ejercitación</a:t>
                      </a:r>
                      <a:endParaRPr lang="es-CO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estrategias metodológicas.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rol del docente es de observador activo y el del estudiante de practicante.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Demostración</a:t>
                      </a:r>
                      <a:endParaRPr lang="es-CO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estrategias evaluativas.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rol del docente es de evaluador y el del estudiante de experto.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Evidencias</a:t>
                      </a:r>
                      <a:endParaRPr lang="es-CO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Indicadores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competencia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6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FUNCIONES DEL PROFESOR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endParaRPr lang="es-CO" sz="3500" dirty="0"/>
          </a:p>
          <a:p>
            <a:r>
              <a:rPr lang="es-CO" sz="5600" dirty="0" smtClean="0"/>
              <a:t>Programar, organizar, ejecutar y evaluar las actividades de enseñanza-aprendizaje de las asignaturas a su cargo, de acuerdo con los criterios establecidos en la sección, con una asignación académica mínima de 24 horas semanales. </a:t>
            </a:r>
          </a:p>
          <a:p>
            <a:r>
              <a:rPr lang="es-CO" sz="5600" dirty="0" smtClean="0"/>
              <a:t>Mantener en su equipo de trabajo un buen clima laboral que propicie la productividad, la motivación y el sentido de pertenencia por la institución. </a:t>
            </a:r>
          </a:p>
          <a:p>
            <a:r>
              <a:rPr lang="es-CO" sz="5600" dirty="0" smtClean="0"/>
              <a:t>Organizar </a:t>
            </a:r>
            <a:r>
              <a:rPr lang="es-CO" sz="5600" dirty="0"/>
              <a:t>y dirigir las actividades extracurriculares de acuerdo con la Coordinación de Nivel. </a:t>
            </a:r>
          </a:p>
          <a:p>
            <a:r>
              <a:rPr lang="es-CO" sz="5600" dirty="0" smtClean="0"/>
              <a:t>Diligenciar </a:t>
            </a:r>
            <a:r>
              <a:rPr lang="es-CO" sz="5600" dirty="0"/>
              <a:t>los registros de seguimiento, control y evaluación para cada estudiante. </a:t>
            </a:r>
          </a:p>
          <a:p>
            <a:r>
              <a:rPr lang="es-CO" sz="5600" dirty="0" smtClean="0"/>
              <a:t>Presentar </a:t>
            </a:r>
            <a:r>
              <a:rPr lang="es-CO" sz="5600" dirty="0"/>
              <a:t>al Coordinador de Nivel informes del rendimiento de los estudiantes a su cargo, al término de cada uno de los periodos. </a:t>
            </a:r>
          </a:p>
          <a:p>
            <a:r>
              <a:rPr lang="es-CO" sz="5600" dirty="0" smtClean="0"/>
              <a:t> </a:t>
            </a:r>
            <a:r>
              <a:rPr lang="es-CO" sz="5600" dirty="0"/>
              <a:t>Diseñar y presentar a su Jefe de Departamento un plan personal que incluya objetivos, estrategias y metas de acuerdo con las necesidades de la Institución. </a:t>
            </a:r>
          </a:p>
          <a:p>
            <a:r>
              <a:rPr lang="es-CO" sz="5600" dirty="0" smtClean="0"/>
              <a:t>Formar </a:t>
            </a:r>
            <a:r>
              <a:rPr lang="es-CO" sz="5600" dirty="0"/>
              <a:t>a sus estudiantes conforme con lo determinado en el Manual de Convivencia y presentar los casos especiales al Coordinador de Nivel, al Equipo de Bienestar Estudiantil para su atención. </a:t>
            </a:r>
          </a:p>
          <a:p>
            <a:r>
              <a:rPr lang="es-CO" sz="5600" dirty="0" smtClean="0"/>
              <a:t>Planear </a:t>
            </a:r>
            <a:r>
              <a:rPr lang="es-CO" sz="5600" dirty="0"/>
              <a:t>actividades de refuerzo y recuperación y presentar los informes correspondientes al Coordinador de Nivel. </a:t>
            </a:r>
          </a:p>
          <a:p>
            <a:r>
              <a:rPr lang="es-CO" sz="5600" dirty="0" smtClean="0"/>
              <a:t>Atender </a:t>
            </a:r>
            <a:r>
              <a:rPr lang="es-CO" sz="5600" dirty="0"/>
              <a:t>a los padres de familia de acuerdo con el horario </a:t>
            </a:r>
            <a:r>
              <a:rPr lang="es-CO" sz="5600" dirty="0" smtClean="0"/>
              <a:t>establecido. </a:t>
            </a:r>
            <a:endParaRPr lang="es-CO" sz="5600" dirty="0"/>
          </a:p>
          <a:p>
            <a:r>
              <a:rPr lang="es-CO" sz="5600" dirty="0" smtClean="0"/>
              <a:t> </a:t>
            </a:r>
            <a:r>
              <a:rPr lang="es-CO" sz="5600" dirty="0"/>
              <a:t>Mantener un registro actualizado del desempeño de los estudiantes en lo académico y disciplinario. </a:t>
            </a:r>
          </a:p>
          <a:p>
            <a:r>
              <a:rPr lang="es-CO" sz="5600" dirty="0" smtClean="0"/>
              <a:t>Responder </a:t>
            </a:r>
            <a:r>
              <a:rPr lang="es-CO" sz="5600" dirty="0"/>
              <a:t>por el uso adecuado, mantenimiento y seguridad de los equipos y materiales confiados a su manejo. </a:t>
            </a:r>
          </a:p>
          <a:p>
            <a:r>
              <a:rPr lang="es-CO" sz="5600" dirty="0" smtClean="0"/>
              <a:t>Digitar </a:t>
            </a:r>
            <a:r>
              <a:rPr lang="es-CO" sz="5600" dirty="0"/>
              <a:t>y codificar los informes por cada periodo sobre rendimiento de los estudiantes. </a:t>
            </a:r>
          </a:p>
          <a:p>
            <a:r>
              <a:rPr lang="es-CO" sz="5600" dirty="0" smtClean="0"/>
              <a:t> </a:t>
            </a:r>
            <a:r>
              <a:rPr lang="es-CO" sz="5600" dirty="0"/>
              <a:t>Propender por la seguridad de los estudiantes de la institución. </a:t>
            </a:r>
          </a:p>
          <a:p>
            <a:r>
              <a:rPr lang="es-CO" sz="5600" dirty="0" smtClean="0"/>
              <a:t> Cumplir las políticas de salud, seguridad, ambiente y calidad de la institución. </a:t>
            </a:r>
          </a:p>
          <a:p>
            <a:r>
              <a:rPr lang="es-CO" sz="5600" dirty="0" smtClean="0"/>
              <a:t>Cumplir </a:t>
            </a:r>
            <a:r>
              <a:rPr lang="es-CO" sz="5600" dirty="0"/>
              <a:t>las demás funciones que le sean asignadas de acuerdo con la naturaleza de su cargo. </a:t>
            </a:r>
            <a:endParaRPr lang="es-CO" sz="5600" dirty="0" smtClean="0"/>
          </a:p>
          <a:p>
            <a:r>
              <a:rPr lang="es-CO" sz="5600" dirty="0"/>
              <a:t>Utilizar los formatos SICF.</a:t>
            </a:r>
          </a:p>
          <a:p>
            <a:pPr marL="0" indent="0">
              <a:buNone/>
            </a:pPr>
            <a:r>
              <a:rPr lang="es-CO" dirty="0"/>
              <a:t>	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124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s-CO" sz="2400" dirty="0"/>
              <a:t>Evaluación de </a:t>
            </a:r>
            <a:r>
              <a:rPr lang="es-CO" sz="2400" dirty="0" smtClean="0"/>
              <a:t>desempeñ</a:t>
            </a:r>
            <a:r>
              <a:rPr lang="es-CO" sz="2700" dirty="0"/>
              <a:t>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00724"/>
              </p:ext>
            </p:extLst>
          </p:nvPr>
        </p:nvGraphicFramePr>
        <p:xfrm>
          <a:off x="683568" y="836712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3261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ASPECTO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RESPONSABLE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Funciones de director o codirector de grupo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Coordinador de nivel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Evaluación</a:t>
                      </a:r>
                      <a:r>
                        <a:rPr lang="es-CO" sz="1400" baseline="0" dirty="0" smtClean="0"/>
                        <a:t> del profesor</a:t>
                      </a:r>
                      <a:endParaRPr lang="es-CO" sz="1400" dirty="0" smtClean="0"/>
                    </a:p>
                    <a:p>
                      <a:r>
                        <a:rPr lang="es-CO" sz="1400" dirty="0" smtClean="0"/>
                        <a:t>Planeación y preparación de clases</a:t>
                      </a:r>
                    </a:p>
                    <a:p>
                      <a:r>
                        <a:rPr lang="es-CO" sz="1400" dirty="0" smtClean="0"/>
                        <a:t>Manejo del aula de clases</a:t>
                      </a:r>
                    </a:p>
                    <a:p>
                      <a:r>
                        <a:rPr lang="es-CO" sz="1400" dirty="0" smtClean="0"/>
                        <a:t>Cualidades profesionales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Jefe del Departamento</a:t>
                      </a:r>
                    </a:p>
                    <a:p>
                      <a:r>
                        <a:rPr lang="es-CO" sz="1400" dirty="0" smtClean="0"/>
                        <a:t>Coordinador de nivel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Autoevaluación del profesor</a:t>
                      </a:r>
                    </a:p>
                    <a:p>
                      <a:r>
                        <a:rPr lang="es-CO" sz="1400" dirty="0" smtClean="0"/>
                        <a:t>Planeación y preparación de clases</a:t>
                      </a:r>
                    </a:p>
                    <a:p>
                      <a:r>
                        <a:rPr lang="es-CO" sz="1400" dirty="0" smtClean="0"/>
                        <a:t>Manejo del aula de clase</a:t>
                      </a:r>
                    </a:p>
                    <a:p>
                      <a:r>
                        <a:rPr lang="es-CO" sz="1400" dirty="0" smtClean="0"/>
                        <a:t>Cualidades profesionales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Profesor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Acompañamiento a clase</a:t>
                      </a:r>
                    </a:p>
                    <a:p>
                      <a:r>
                        <a:rPr lang="es-CO" sz="1400" dirty="0" smtClean="0"/>
                        <a:t>Cualidades profesionales</a:t>
                      </a:r>
                    </a:p>
                    <a:p>
                      <a:r>
                        <a:rPr lang="es-CO" sz="1400" dirty="0" smtClean="0"/>
                        <a:t>Formas de trabajo</a:t>
                      </a:r>
                    </a:p>
                    <a:p>
                      <a:r>
                        <a:rPr lang="es-CO" sz="1400" dirty="0" smtClean="0"/>
                        <a:t>Trabajo en grupo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Jefe del Departamento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Acompañamiento</a:t>
                      </a:r>
                      <a:r>
                        <a:rPr lang="es-CO" sz="1400" baseline="0" dirty="0" smtClean="0"/>
                        <a:t> por pares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Compañero del Departamento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Plan de mejoramiento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Profesor y jefe de área o nivel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Seguimiento al plan de mejoramiento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Jefe de área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Encuesta de satisfacción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Estudiantes y padres de familia.</a:t>
                      </a:r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9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100" dirty="0"/>
              <a:t>Proyectos y programas del D</a:t>
            </a:r>
            <a:r>
              <a:rPr lang="es-CO" sz="3100" dirty="0" smtClean="0"/>
              <a:t>epartamento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153598"/>
              </p:ext>
            </p:extLst>
          </p:nvPr>
        </p:nvGraphicFramePr>
        <p:xfrm>
          <a:off x="395536" y="1268760"/>
          <a:ext cx="8064896" cy="5190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122"/>
                <a:gridCol w="2308990"/>
                <a:gridCol w="1920320"/>
                <a:gridCol w="1920320"/>
                <a:gridCol w="1536144"/>
              </a:tblGrid>
              <a:tr h="366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 dirty="0">
                          <a:effectLst/>
                        </a:rPr>
                        <a:t>Actividad</a:t>
                      </a:r>
                      <a:endParaRPr lang="es-CO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Responsables</a:t>
                      </a:r>
                      <a:endParaRPr lang="es-CO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Fechas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Concurso de ortografía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I  eliminatoria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II eliminatoria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   Final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Nury</a:t>
                      </a: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CO" sz="12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Bazza</a:t>
                      </a:r>
                      <a:endParaRPr lang="es-CO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Claudia</a:t>
                      </a:r>
                      <a:r>
                        <a:rPr lang="es-CO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Patricia Garzón</a:t>
                      </a:r>
                      <a:endParaRPr lang="es-CO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2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Olimpiadas de comprensión de lectura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s-CO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por trimestre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Todos los profesores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3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>
                          <a:effectLst/>
                        </a:rPr>
                        <a:t>Día del idioma</a:t>
                      </a:r>
                      <a:endParaRPr lang="es-CO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Todos los profesores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4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>
                          <a:effectLst/>
                        </a:rPr>
                        <a:t>Recital poético</a:t>
                      </a:r>
                      <a:endParaRPr lang="es-CO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r>
                        <a:rPr lang="es-CO" sz="1200" dirty="0" smtClean="0">
                          <a:effectLst/>
                        </a:rPr>
                        <a:t>Estudiantes </a:t>
                      </a:r>
                      <a:r>
                        <a:rPr lang="es-CO" sz="1200" baseline="0" dirty="0" smtClean="0">
                          <a:effectLst/>
                        </a:rPr>
                        <a:t> de bachillerato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Todos los profesores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5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Obras de teatro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En algunos descansos…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William</a:t>
                      </a:r>
                      <a:r>
                        <a:rPr lang="es-CO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Botero y Martha Zuluaga.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6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Noche del cuento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r>
                        <a:rPr lang="es-CO" sz="1200" dirty="0" smtClean="0">
                          <a:effectLst/>
                        </a:rPr>
                        <a:t>Estudiantes de primaria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Luz</a:t>
                      </a:r>
                      <a:r>
                        <a:rPr lang="es-CO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Adriana Torres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Marlén</a:t>
                      </a:r>
                      <a:r>
                        <a:rPr lang="es-CO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CO" sz="120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Veloza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400">
                          <a:effectLst/>
                        </a:rPr>
                        <a:t>7</a:t>
                      </a: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Prestación final del proyecto 2012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r>
                        <a:rPr lang="es-CO" sz="1200" dirty="0" smtClean="0">
                          <a:effectLst/>
                        </a:rPr>
                        <a:t>Grado once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Javier</a:t>
                      </a:r>
                      <a:r>
                        <a:rPr lang="es-CO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Riveros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Asesorías</a:t>
                      </a:r>
                      <a:r>
                        <a:rPr lang="es-CO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al colegio El Rosario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Docentes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Adriana Lozano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Cine Club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Comunidad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William Botero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Seminarios 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Bachillerato</a:t>
                      </a: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William y David</a:t>
                      </a:r>
                      <a:endParaRPr lang="es-CO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endParaRPr lang="es-C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8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CO" sz="2400" dirty="0"/>
              <a:t>Seguimiento a estudiantes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2000" dirty="0" smtClean="0"/>
          </a:p>
          <a:p>
            <a:pPr marL="0" indent="0">
              <a:buNone/>
            </a:pPr>
            <a:endParaRPr lang="es-CO" sz="2000" dirty="0"/>
          </a:p>
          <a:p>
            <a:pPr marL="0" indent="0">
              <a:buNone/>
            </a:pPr>
            <a:endParaRPr lang="es-CO" sz="2000" dirty="0" smtClean="0"/>
          </a:p>
          <a:p>
            <a:pPr marL="0" indent="0">
              <a:buNone/>
            </a:pPr>
            <a:endParaRPr lang="es-CO" sz="2000" dirty="0" smtClean="0"/>
          </a:p>
          <a:p>
            <a:endParaRPr lang="es-CO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991615"/>
              </p:ext>
            </p:extLst>
          </p:nvPr>
        </p:nvGraphicFramePr>
        <p:xfrm>
          <a:off x="539552" y="1628800"/>
          <a:ext cx="8064896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46449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Aspecto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62065"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Estándares básicos de competencias del lenguaje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Producción textual oral y escrita</a:t>
                      </a:r>
                    </a:p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Comprensión e interpretación de textos</a:t>
                      </a:r>
                    </a:p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Literatura</a:t>
                      </a:r>
                    </a:p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Medios de comunicación y otros sistemas</a:t>
                      </a:r>
                    </a:p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Ética de la comunicación.</a:t>
                      </a:r>
                    </a:p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Plan lector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5923"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Competencias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Conceptuales,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</a:rPr>
                        <a:t> procedimentales y actitudinales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78861"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Aspecto actitudinal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Evidencia puntualidad con el horario.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Cumple oportunamente  con tareas y trabajos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Respeta las normas de clase.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Es ordenado con los apuntes y materiales.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Sus tareas y trabajos son de buena calidad.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Demuestra buenos modales con compañeros y profesores.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Recuperaciones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Estudiantes con dificultad</a:t>
            </a:r>
          </a:p>
          <a:p>
            <a:r>
              <a:rPr lang="es-CO" dirty="0" smtClean="0"/>
              <a:t>Indicadores de logro</a:t>
            </a:r>
          </a:p>
          <a:p>
            <a:r>
              <a:rPr lang="es-CO" dirty="0" smtClean="0"/>
              <a:t>Producción oral</a:t>
            </a:r>
          </a:p>
          <a:p>
            <a:r>
              <a:rPr lang="es-CO" dirty="0" smtClean="0"/>
              <a:t>Producción escrita</a:t>
            </a:r>
          </a:p>
          <a:p>
            <a:r>
              <a:rPr lang="es-CO" dirty="0" smtClean="0"/>
              <a:t>Comprensión de lectura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*Miércoles en las tardes.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84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s-CO" sz="2400" dirty="0" smtClean="0"/>
              <a:t/>
            </a:r>
            <a:br>
              <a:rPr lang="es-CO" sz="2400" dirty="0" smtClean="0"/>
            </a:br>
            <a:r>
              <a:rPr lang="es-CO" sz="2400" dirty="0" smtClean="0"/>
              <a:t>BSC (1)</a:t>
            </a:r>
            <a:r>
              <a:rPr lang="es-CO" sz="2400" dirty="0"/>
              <a:t/>
            </a:r>
            <a:br>
              <a:rPr lang="es-CO" sz="2400" dirty="0"/>
            </a:br>
            <a:endParaRPr lang="es-CO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870127"/>
              </p:ext>
            </p:extLst>
          </p:nvPr>
        </p:nvGraphicFramePr>
        <p:xfrm>
          <a:off x="683568" y="764704"/>
          <a:ext cx="7776864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1"/>
                <a:gridCol w="720080"/>
                <a:gridCol w="1904922"/>
                <a:gridCol w="1438641"/>
                <a:gridCol w="1095818"/>
                <a:gridCol w="1249252"/>
              </a:tblGrid>
              <a:tr h="80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ASPECTO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OBJETIVOS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PROYECTO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ACTIVIDADES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META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</a:tr>
              <a:tr h="96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IMPLEMENTAR EN EL ÁREA EL MODELO POR COMPETENCIAS Y DESARROLLO HUMANO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Desarrollar en los  estudiantes   una mayor capacidad para comprender  discursos ajenos y  formalizar el propio. </a:t>
                      </a:r>
                      <a:endParaRPr lang="es-CO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CO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Elevar el nivel de producción oral y escrita.</a:t>
                      </a:r>
                      <a:endParaRPr lang="es-CO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CO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Desarrollar  la capacidad de reflexión e incrementar la experiencia lectora y la potencialidad creadora.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 Lector. Programa de técnicas básicas. Para la comprensión y redacción de textos: TECLAS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Planeación por secuencias didácticas. Formalización de documentos básicos para la producción y evaluación de textos escritos y orales.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Todos los libros pedidos en el Plan lector, tienen un material anexo elaborado por los docentes del grado. El programa TECLAS tiene difusión en toda la comunidad educativa.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</a:tr>
              <a:tr h="242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SABER 11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Desempeño muy superior en el área de español.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Módulos de comprensión lectora   para estudiantes de grado once.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Actividades de capacitación por niveles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Nivel  Muy Superior.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</a:tr>
              <a:tr h="484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MORTALIDAD ACADÉMICA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Fomentar actitudes positivas frente a las posibilidades que ofrece el estudio  de la lengua materna.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Blog de español: espacio en la red para difundir documentos generales que permiten el buen desempeño de los estudiantes en el área.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Preinformes. Informes bimestrales. Informe anual</a:t>
                      </a:r>
                      <a:endParaRPr lang="es-CO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del 5% por Nivel.</a:t>
                      </a:r>
                      <a:endParaRPr lang="es-CO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750" marR="28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s-CO" sz="2400" dirty="0" smtClean="0"/>
              <a:t>BSC (2)</a:t>
            </a:r>
            <a:endParaRPr lang="es-CO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748159"/>
              </p:ext>
            </p:extLst>
          </p:nvPr>
        </p:nvGraphicFramePr>
        <p:xfrm>
          <a:off x="539552" y="764704"/>
          <a:ext cx="7704856" cy="5512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1130"/>
                <a:gridCol w="393370"/>
                <a:gridCol w="1881785"/>
                <a:gridCol w="800446"/>
                <a:gridCol w="1663949"/>
                <a:gridCol w="1584176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ASPECTO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%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OBJETIVOS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PROYECTO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ACTIVIDADES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META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40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PESO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10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Evidenciar capacidades y habilidades particulares de los estudiantes en el desempeño académico y en las publicaciones del colegio.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Periódico mural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Seminarios o talleres especializados</a:t>
                      </a:r>
                      <a:r>
                        <a:rPr lang="es-ES_tradnl" sz="105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Moodle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Un periódico  mural al semestre.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484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PECONDI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8</a:t>
                      </a:r>
                      <a:endParaRPr lang="es-CO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Fortalecer estudiantes con dificultades concretas en el área.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Tutorías y seminarios</a:t>
                      </a:r>
                      <a:endParaRPr lang="es-CO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Seminarios o talleres especializados</a:t>
                      </a:r>
                      <a:r>
                        <a:rPr lang="es-ES_tradnl" sz="105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Moodle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Constancias de participación en seminarios o talleres especializados para superar una dificultad concreta.(mínimo una)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242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PRUEBA ESTANDARIZADA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10</a:t>
                      </a:r>
                      <a:endParaRPr lang="es-CO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Identificar fortalezas y debilidades de los estudiantes  en el desempeño de pruebas estandarizadas.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Comunicación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Presentación de pruebas, análisis de resultados.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Desempeño aceptable.</a:t>
                      </a:r>
                      <a:endParaRPr lang="es-CO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113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FORTALECIMIENTO DEL DESEMPEÑO DE LOS PROFESORES.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35</a:t>
                      </a:r>
                      <a:endParaRPr lang="es-CO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Acompañar a los docentes en un proceso de mejora continua.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“Español presente”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Acompañamiento a clases. Autoevaluación. Aportes de  documentos para profesores. Aportes de materiales  para las clases. Protocolo de clase. Proyectos personales. Capacitación personal. Actividades propias del Plan lector.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Fortalecer la imagen del Departamento de Lenguaje  frente  a la comunidad educativa.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484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 COMUNIDAD</a:t>
                      </a:r>
                      <a:endParaRPr lang="es-CO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10</a:t>
                      </a:r>
                      <a:endParaRPr lang="es-CO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Liderar campañas de promoción al buen uso del lenguaje español.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“Español presente”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Concurso de ortografía. </a:t>
                      </a:r>
                      <a:r>
                        <a:rPr lang="es-ES_tradnl" sz="1050" dirty="0" smtClean="0">
                          <a:effectLst/>
                        </a:rPr>
                        <a:t>Jornada  </a:t>
                      </a:r>
                      <a:r>
                        <a:rPr lang="es-ES_tradnl" sz="1050" dirty="0">
                          <a:effectLst/>
                        </a:rPr>
                        <a:t>poética. Teatro </a:t>
                      </a:r>
                      <a:r>
                        <a:rPr lang="es-ES_tradnl" sz="1050" dirty="0" smtClean="0">
                          <a:effectLst/>
                        </a:rPr>
                        <a:t>libre. </a:t>
                      </a:r>
                      <a:r>
                        <a:rPr lang="es-ES_tradnl" sz="1050" dirty="0">
                          <a:effectLst/>
                        </a:rPr>
                        <a:t>Club de lectores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Participación de estudiantes de todos los grados del colegio. Asistencia de otras instituciones educativas.</a:t>
                      </a:r>
                      <a:endParaRPr lang="es-CO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234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</a:t>
            </a:r>
            <a:r>
              <a:rPr lang="es-CO" dirty="0" smtClean="0"/>
              <a:t>arios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91390"/>
              </p:ext>
            </p:extLst>
          </p:nvPr>
        </p:nvGraphicFramePr>
        <p:xfrm>
          <a:off x="457200" y="1600200"/>
          <a:ext cx="778720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651"/>
                <a:gridCol w="5372557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O" dirty="0" smtClean="0"/>
                        <a:t>Página web institucional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2"/>
                        </a:rPr>
                        <a:t>www.colfem.edu.co</a:t>
                      </a:r>
                      <a:endParaRPr lang="es-CO" dirty="0" smtClean="0"/>
                    </a:p>
                    <a:p>
                      <a:r>
                        <a:rPr lang="es-CO" dirty="0" smtClean="0"/>
                        <a:t>www.siaf.com.co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SIAF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Sistema de información académica FEM</a:t>
                      </a:r>
                      <a:endParaRPr lang="es-CO" dirty="0"/>
                    </a:p>
                    <a:p>
                      <a:r>
                        <a:rPr lang="es-CO" dirty="0" smtClean="0"/>
                        <a:t>Asignación</a:t>
                      </a:r>
                      <a:r>
                        <a:rPr lang="es-CO" baseline="0" dirty="0" smtClean="0"/>
                        <a:t> académica</a:t>
                      </a:r>
                    </a:p>
                    <a:p>
                      <a:r>
                        <a:rPr lang="es-CO" baseline="0" dirty="0" smtClean="0"/>
                        <a:t>Digitar juicios y notas</a:t>
                      </a:r>
                    </a:p>
                    <a:p>
                      <a:r>
                        <a:rPr lang="es-CO" baseline="0" dirty="0" err="1" smtClean="0"/>
                        <a:t>Preinformes</a:t>
                      </a:r>
                      <a:r>
                        <a:rPr lang="es-CO" baseline="0" dirty="0" smtClean="0"/>
                        <a:t>, informes, recuperaciones y otros</a:t>
                      </a:r>
                      <a:endParaRPr lang="es-C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Uso del correo institucional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Comunicarse por este medio con los estudiantes,</a:t>
                      </a:r>
                      <a:r>
                        <a:rPr lang="es-CO" baseline="0" dirty="0" smtClean="0"/>
                        <a:t> padres de familia y compañeros de trabajo.</a:t>
                      </a:r>
                    </a:p>
                    <a:p>
                      <a:r>
                        <a:rPr lang="es-CO" baseline="0" dirty="0" smtClean="0"/>
                        <a:t>Leer el FEMHOY (diario)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Fotocopias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</a:t>
                      </a:r>
                      <a:r>
                        <a:rPr lang="es-CO" baseline="0" dirty="0" smtClean="0"/>
                        <a:t> asigna un código personal</a:t>
                      </a:r>
                    </a:p>
                    <a:p>
                      <a:r>
                        <a:rPr lang="es-CO" baseline="0" dirty="0" smtClean="0"/>
                        <a:t>Tiene derecho a 200 copias mensuales.</a:t>
                      </a:r>
                    </a:p>
                    <a:p>
                      <a:r>
                        <a:rPr lang="es-CO" baseline="0" dirty="0" smtClean="0"/>
                        <a:t>Se entregan los originales en  el centro de copiado con un día de anterioridad (horas de la mañana)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9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PROFESORES</a:t>
            </a:r>
            <a:br>
              <a:rPr lang="es-CO" dirty="0" smtClean="0"/>
            </a:b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50410"/>
              </p:ext>
            </p:extLst>
          </p:nvPr>
        </p:nvGraphicFramePr>
        <p:xfrm>
          <a:off x="539553" y="980728"/>
          <a:ext cx="830160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285800"/>
                <a:gridCol w="1656184"/>
                <a:gridCol w="2973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NOMBRE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GRADOS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TELÉFONO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CORREO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Nury</a:t>
                      </a:r>
                      <a:r>
                        <a:rPr lang="es-CO" baseline="0" dirty="0" smtClean="0"/>
                        <a:t> </a:t>
                      </a:r>
                      <a:r>
                        <a:rPr lang="es-CO" baseline="0" dirty="0" err="1" smtClean="0"/>
                        <a:t>Bazza</a:t>
                      </a:r>
                      <a:r>
                        <a:rPr lang="es-CO" baseline="0" dirty="0" smtClean="0"/>
                        <a:t> Acuña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3126861840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nbazza@colfem.edu.co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William Botero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9°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3147183467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w.botero@colfem.edu.co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Claudia Garzón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3° y 4°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3103340977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cpgarzonluna@hotmail.com</a:t>
                      </a:r>
                      <a:endParaRPr lang="es-CO" sz="180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David López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8°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3124503384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dlopez@colfem.edu.co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Harold</a:t>
                      </a:r>
                      <a:r>
                        <a:rPr lang="es-CO" baseline="0" dirty="0" smtClean="0"/>
                        <a:t> Forero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3216057731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>
                          <a:hlinkClick r:id="rId3"/>
                        </a:rPr>
                        <a:t>hforero@colfem.edu.co</a:t>
                      </a:r>
                      <a:endParaRPr lang="es-C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Javier Riveros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11°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3108560328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javierlibe@hotmail.com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Luz</a:t>
                      </a:r>
                      <a:r>
                        <a:rPr lang="es-CO" baseline="0" dirty="0" smtClean="0"/>
                        <a:t> Adriana Torres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1° y 2°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3124297690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ltorres@colfem.edu.co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Marlén</a:t>
                      </a:r>
                      <a:r>
                        <a:rPr lang="es-CO" dirty="0" smtClean="0"/>
                        <a:t> </a:t>
                      </a:r>
                      <a:r>
                        <a:rPr lang="es-CO" dirty="0" err="1" smtClean="0"/>
                        <a:t>Veloza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6°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3147790373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mveloza@colfem.edu.co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Martha Zuluaga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7°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3114930353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mzuluaga@colfem.edu.co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2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Moodle</a:t>
            </a:r>
            <a:endParaRPr lang="es-CO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6408712" cy="4329197"/>
          </a:xfrm>
        </p:spPr>
      </p:pic>
      <p:sp>
        <p:nvSpPr>
          <p:cNvPr id="5" name="4 CuadroTexto"/>
          <p:cNvSpPr txBox="1"/>
          <p:nvPr/>
        </p:nvSpPr>
        <p:spPr>
          <a:xfrm>
            <a:off x="7092280" y="1628800"/>
            <a:ext cx="144016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Subir:</a:t>
            </a:r>
          </a:p>
          <a:p>
            <a:r>
              <a:rPr lang="es-CO" sz="1400" dirty="0" smtClean="0"/>
              <a:t>Indicadores de logro.</a:t>
            </a:r>
          </a:p>
          <a:p>
            <a:endParaRPr lang="es-CO" sz="1400" dirty="0"/>
          </a:p>
          <a:p>
            <a:r>
              <a:rPr lang="es-CO" sz="1400" dirty="0" smtClean="0"/>
              <a:t>Secuencias didácticas.</a:t>
            </a:r>
          </a:p>
          <a:p>
            <a:endParaRPr lang="es-CO" sz="1400" dirty="0"/>
          </a:p>
          <a:p>
            <a:r>
              <a:rPr lang="es-CO" sz="1400" dirty="0" smtClean="0"/>
              <a:t>Material Plan lector.</a:t>
            </a:r>
          </a:p>
          <a:p>
            <a:endParaRPr lang="es-CO" sz="1400" dirty="0"/>
          </a:p>
          <a:p>
            <a:r>
              <a:rPr lang="es-CO" sz="1400" dirty="0" smtClean="0"/>
              <a:t>Guías de trabajo.</a:t>
            </a:r>
          </a:p>
          <a:p>
            <a:endParaRPr lang="es-CO" sz="1400" dirty="0"/>
          </a:p>
          <a:p>
            <a:r>
              <a:rPr lang="es-CO" sz="1400" dirty="0" smtClean="0"/>
              <a:t>Videos y otros.</a:t>
            </a:r>
          </a:p>
          <a:p>
            <a:endParaRPr lang="es-CO" sz="1400" dirty="0"/>
          </a:p>
          <a:p>
            <a:r>
              <a:rPr lang="es-CO" sz="1400" dirty="0" smtClean="0"/>
              <a:t>Plan para reforzar (PECONDI) y para </a:t>
            </a:r>
            <a:r>
              <a:rPr lang="es-CO" sz="1400" dirty="0" err="1" smtClean="0"/>
              <a:t>profundizaR</a:t>
            </a:r>
            <a:r>
              <a:rPr lang="es-CO" sz="1400" dirty="0" smtClean="0"/>
              <a:t> (PESO)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9130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Manual de Funciones</a:t>
            </a:r>
            <a:br>
              <a:rPr lang="es-CO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25000" lnSpcReduction="20000"/>
          </a:bodyPr>
          <a:lstStyle/>
          <a:p>
            <a:endParaRPr lang="es-CO" dirty="0"/>
          </a:p>
          <a:p>
            <a:r>
              <a:rPr lang="es-CO" sz="4800" dirty="0"/>
              <a:t>Dar trato respetuoso a todos los miembros de la Comunidad Educativa FEM. </a:t>
            </a:r>
          </a:p>
          <a:p>
            <a:r>
              <a:rPr lang="es-CO" sz="4800" dirty="0" smtClean="0"/>
              <a:t>Trabajar</a:t>
            </a:r>
            <a:r>
              <a:rPr lang="es-CO" sz="4800" dirty="0"/>
              <a:t>, respaldar y difundir las normas disciplinarias de la Institución y participar en la vigilancia de su cumplimiento. </a:t>
            </a:r>
          </a:p>
          <a:p>
            <a:r>
              <a:rPr lang="es-CO" sz="4800" dirty="0" smtClean="0"/>
              <a:t>Conocer </a:t>
            </a:r>
            <a:r>
              <a:rPr lang="es-CO" sz="4800" dirty="0"/>
              <a:t>y aplicar el Manual de Convivencia y demás políticas contenidas en el Proyecto Educativo institucional de la FEM. </a:t>
            </a:r>
          </a:p>
          <a:p>
            <a:r>
              <a:rPr lang="es-CO" sz="4800" dirty="0" smtClean="0"/>
              <a:t>Mostrar </a:t>
            </a:r>
            <a:r>
              <a:rPr lang="es-CO" sz="4800" dirty="0"/>
              <a:t>sentido de pertenencia y lealtad con la institución. </a:t>
            </a:r>
          </a:p>
          <a:p>
            <a:r>
              <a:rPr lang="es-CO" sz="4800" dirty="0" smtClean="0"/>
              <a:t>Cumplir </a:t>
            </a:r>
            <a:r>
              <a:rPr lang="es-CO" sz="4800" dirty="0"/>
              <a:t>con las obligaciones que se deriven de la Constitución Política, Código del Menor y las leyes de la República y demás normas internas de la Institución. </a:t>
            </a:r>
          </a:p>
          <a:p>
            <a:r>
              <a:rPr lang="es-CO" sz="4800" dirty="0" smtClean="0"/>
              <a:t>Cumplir </a:t>
            </a:r>
            <a:r>
              <a:rPr lang="es-CO" sz="4800" dirty="0"/>
              <a:t>con las funciones y tareas asignadas a su cargo. </a:t>
            </a:r>
          </a:p>
          <a:p>
            <a:r>
              <a:rPr lang="es-CO" sz="4800" dirty="0"/>
              <a:t>A</a:t>
            </a:r>
            <a:r>
              <a:rPr lang="es-CO" sz="4800" dirty="0" smtClean="0"/>
              <a:t>ceptar </a:t>
            </a:r>
            <a:r>
              <a:rPr lang="es-CO" sz="4800" dirty="0"/>
              <a:t>los compromisos que se deriven de la actualización y capacitación en la labor pedagógica. </a:t>
            </a:r>
          </a:p>
          <a:p>
            <a:r>
              <a:rPr lang="es-CO" sz="4800" dirty="0" smtClean="0"/>
              <a:t> </a:t>
            </a:r>
            <a:r>
              <a:rPr lang="es-CO" sz="4800" dirty="0"/>
              <a:t>Ser multiplicadores de los conocimientos adquiridos a través de capacitaciones y seminarios de actualización. </a:t>
            </a:r>
          </a:p>
          <a:p>
            <a:r>
              <a:rPr lang="es-CO" sz="4800" dirty="0" smtClean="0"/>
              <a:t>Abstenerse </a:t>
            </a:r>
            <a:r>
              <a:rPr lang="es-CO" sz="4800" dirty="0"/>
              <a:t>de ejercer actos de proselitismo o discriminación política, religiosa, racial o de otra índole entre la Comunidad Educativa. </a:t>
            </a:r>
          </a:p>
          <a:p>
            <a:r>
              <a:rPr lang="es-CO" sz="4800" dirty="0" smtClean="0"/>
              <a:t>Ser </a:t>
            </a:r>
            <a:r>
              <a:rPr lang="es-CO" sz="4800" dirty="0"/>
              <a:t>responsables del manejo confidencial de la información institucional. </a:t>
            </a:r>
          </a:p>
          <a:p>
            <a:r>
              <a:rPr lang="es-CO" sz="4800" dirty="0" smtClean="0"/>
              <a:t>Manejar </a:t>
            </a:r>
            <a:r>
              <a:rPr lang="es-CO" sz="4800" dirty="0"/>
              <a:t>con ética y prudencia todas las situaciones escolares. </a:t>
            </a:r>
          </a:p>
          <a:p>
            <a:r>
              <a:rPr lang="es-CO" sz="4800" dirty="0" smtClean="0"/>
              <a:t>Abstenerse </a:t>
            </a:r>
            <a:r>
              <a:rPr lang="es-CO" sz="4800" dirty="0"/>
              <a:t>de consumir, vender o distribuir bebidas alcohólicas y sustancias psicoactivas o presentarse bajo sus efectos a la institución o en actividades promovidas por ella. </a:t>
            </a:r>
          </a:p>
          <a:p>
            <a:r>
              <a:rPr lang="es-CO" sz="4800" dirty="0" smtClean="0"/>
              <a:t>Abstenerse </a:t>
            </a:r>
            <a:r>
              <a:rPr lang="es-CO" sz="4800" dirty="0"/>
              <a:t>de fumar en los predios de la Institución o en actividades promocionadas por la Fundación. </a:t>
            </a:r>
          </a:p>
          <a:p>
            <a:r>
              <a:rPr lang="es-CO" sz="4800" dirty="0" smtClean="0"/>
              <a:t>Abstenerse </a:t>
            </a:r>
            <a:r>
              <a:rPr lang="es-CO" sz="4800" dirty="0"/>
              <a:t>de administrar medicamentos a los estudiantes sin prescripción médica. </a:t>
            </a:r>
          </a:p>
          <a:p>
            <a:r>
              <a:rPr lang="es-CO" sz="4800" dirty="0" smtClean="0"/>
              <a:t>Abstenerse </a:t>
            </a:r>
            <a:r>
              <a:rPr lang="es-CO" sz="4800" dirty="0"/>
              <a:t>de portar armas. </a:t>
            </a:r>
          </a:p>
          <a:p>
            <a:r>
              <a:rPr lang="es-CO" sz="4800" dirty="0" smtClean="0"/>
              <a:t>Portar </a:t>
            </a:r>
            <a:r>
              <a:rPr lang="es-CO" sz="4800" dirty="0"/>
              <a:t>adecuadamente el uniforme de la FEM, dentro y fuera de las instalaciones de la misma, de la manera exigida por la institución. </a:t>
            </a:r>
          </a:p>
          <a:p>
            <a:r>
              <a:rPr lang="es-CO" sz="4800" dirty="0" smtClean="0"/>
              <a:t>Hacer </a:t>
            </a:r>
            <a:r>
              <a:rPr lang="es-CO" sz="4800" dirty="0"/>
              <a:t>uso adecuado del conducto regular para la solución de conflictos. </a:t>
            </a:r>
          </a:p>
          <a:p>
            <a:r>
              <a:rPr lang="es-CO" sz="4800" dirty="0" smtClean="0"/>
              <a:t>Abstenerse </a:t>
            </a:r>
            <a:r>
              <a:rPr lang="es-CO" sz="4800" dirty="0"/>
              <a:t>de establecer vínculos amorosos con estudiantes. </a:t>
            </a:r>
          </a:p>
          <a:p>
            <a:r>
              <a:rPr lang="es-CO" sz="4800" dirty="0" smtClean="0"/>
              <a:t>Atender </a:t>
            </a:r>
            <a:r>
              <a:rPr lang="es-CO" sz="4800" dirty="0"/>
              <a:t>con diligencia y tolerancia las inquietudes de los padres de familia. </a:t>
            </a:r>
          </a:p>
          <a:p>
            <a:r>
              <a:rPr lang="es-CO" sz="4800" dirty="0" smtClean="0"/>
              <a:t>Asesorar </a:t>
            </a:r>
            <a:r>
              <a:rPr lang="es-CO" sz="4800" dirty="0"/>
              <a:t>a los padres de familia para que contribuyan adecuadamente a la solución de las dificultades de sus hijos. </a:t>
            </a:r>
          </a:p>
          <a:p>
            <a:r>
              <a:rPr lang="es-CO" sz="4800" dirty="0" smtClean="0"/>
              <a:t>Cumplir </a:t>
            </a:r>
            <a:r>
              <a:rPr lang="es-CO" sz="4800" dirty="0"/>
              <a:t>con los reglamentos específicos descritos en este manual. </a:t>
            </a:r>
          </a:p>
          <a:p>
            <a:r>
              <a:rPr lang="es-CO" sz="4800" dirty="0" smtClean="0"/>
              <a:t>Dar </a:t>
            </a:r>
            <a:r>
              <a:rPr lang="es-CO" sz="4800" dirty="0"/>
              <a:t>uso adecuado a los bienes pertenecientes a la FEM. </a:t>
            </a:r>
          </a:p>
          <a:p>
            <a:r>
              <a:rPr lang="es-CO" sz="4800" dirty="0" smtClean="0"/>
              <a:t>No </a:t>
            </a:r>
            <a:r>
              <a:rPr lang="es-CO" sz="4800" dirty="0"/>
              <a:t>acosar sexualmente a miembros de la Comunidad Educativa. </a:t>
            </a:r>
          </a:p>
          <a:p>
            <a:r>
              <a:rPr lang="es-CO" sz="4800" dirty="0" smtClean="0"/>
              <a:t>Abstenerse </a:t>
            </a:r>
            <a:r>
              <a:rPr lang="es-CO" sz="4800" dirty="0"/>
              <a:t>de circular documentos físicos o en las redes virtuales que atenten contra la integridad física y moral de la institución o sus integrantes. </a:t>
            </a:r>
          </a:p>
          <a:p>
            <a:r>
              <a:rPr lang="es-CO" sz="4800" dirty="0" smtClean="0"/>
              <a:t>Apagar </a:t>
            </a:r>
            <a:r>
              <a:rPr lang="es-CO" sz="4800" dirty="0"/>
              <a:t>celulares y otros aparatos electrónicos de comunicación personal durante las clases y otras actividades académicas. 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7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HORARIO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Hora </a:t>
            </a:r>
            <a:r>
              <a:rPr lang="es-CO" dirty="0"/>
              <a:t>de entrada: 6:20 a.m. Hora de salida: 1:30 p.m. </a:t>
            </a:r>
          </a:p>
          <a:p>
            <a:pPr marL="0" indent="0">
              <a:buNone/>
            </a:pPr>
            <a:r>
              <a:rPr lang="es-CO" dirty="0" smtClean="0"/>
              <a:t>Hora </a:t>
            </a:r>
            <a:r>
              <a:rPr lang="es-CO" dirty="0"/>
              <a:t>de almuerzo: 1:30 p.m. a 3:30 p.m. </a:t>
            </a:r>
          </a:p>
          <a:p>
            <a:pPr marL="0" indent="0">
              <a:buNone/>
            </a:pPr>
            <a:r>
              <a:rPr lang="es-CO" dirty="0" smtClean="0"/>
              <a:t>Hora </a:t>
            </a:r>
            <a:r>
              <a:rPr lang="es-CO" dirty="0"/>
              <a:t>de entrada: 3:30 p.m. Hora de salida: 5:00 pm 	</a:t>
            </a:r>
          </a:p>
          <a:p>
            <a:r>
              <a:rPr lang="es-CO" dirty="0" smtClean="0"/>
              <a:t>Miércoles: jornada de recuperación de Español (y otros)</a:t>
            </a:r>
          </a:p>
          <a:p>
            <a:r>
              <a:rPr lang="es-CO" dirty="0" smtClean="0"/>
              <a:t>Viernes: jornada única hasta las 1:30 p.m.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09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sz="3100" dirty="0" smtClean="0"/>
              <a:t>Estructura organizacional y conducto </a:t>
            </a:r>
            <a:r>
              <a:rPr lang="es-CO" sz="3100" dirty="0"/>
              <a:t>regular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651240"/>
              </p:ext>
            </p:extLst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PROFESORES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ESTUDIANTES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Jefe de departamento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Psicólogos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Bienestar estudiantil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Coordinador de nivel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Comité de dirección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Rector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Consejo directivo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Junta directiva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Profesor de la asignatura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Director de grupo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Psicólogo del nivel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Coordinador de Bienestar Estudiantil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Personero estudiantil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Coordinador de nivel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Comité Disciplinario de la F.E.M.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Comité de Dirección </a:t>
                      </a:r>
                    </a:p>
                    <a:p>
                      <a:r>
                        <a:rPr lang="es-C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Consejo Directivo </a:t>
                      </a:r>
                    </a:p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1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CO" sz="2400" dirty="0"/>
              <a:t>Relación con los </a:t>
            </a:r>
            <a:r>
              <a:rPr lang="es-CO" sz="2400" dirty="0" smtClean="0"/>
              <a:t>estudiantes y</a:t>
            </a:r>
            <a:r>
              <a:rPr lang="es-CO" sz="2400" dirty="0"/>
              <a:t/>
            </a:r>
            <a:br>
              <a:rPr lang="es-CO" sz="2400" dirty="0"/>
            </a:br>
            <a:r>
              <a:rPr lang="es-CO" sz="2400" dirty="0" smtClean="0"/>
              <a:t> </a:t>
            </a:r>
            <a:r>
              <a:rPr lang="es-CO" sz="2400" dirty="0"/>
              <a:t>con los demás miembros de la </a:t>
            </a:r>
            <a:r>
              <a:rPr lang="es-CO" sz="2400" dirty="0" smtClean="0"/>
              <a:t>comunidad </a:t>
            </a:r>
            <a:r>
              <a:rPr lang="es-CO" sz="2400" dirty="0"/>
              <a:t>e</a:t>
            </a:r>
            <a:r>
              <a:rPr lang="es-CO" sz="2400" dirty="0" smtClean="0"/>
              <a:t>ducativa</a:t>
            </a:r>
            <a:endParaRPr lang="es-CO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216469"/>
              </p:ext>
            </p:extLst>
          </p:nvPr>
        </p:nvGraphicFramePr>
        <p:xfrm>
          <a:off x="467544" y="134076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3466728"/>
              </a:tblGrid>
              <a:tr h="370840">
                <a:tc>
                  <a:txBody>
                    <a:bodyPr/>
                    <a:lstStyle/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Vivencia la Filosofía, las políticas  institucionales y el Modelo Pedagógico como directrices fundamentales  en su práctica docente.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 Evidencia en su práctica y en su quehacer diario su mística ,vocación  y profesionalismo.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Actúa coherentemente con  los valores institucionales  para ser ejemplo dentro de la comunidad educativa.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 Forma parte de la comunidad educativa (colegio de CMSA) y por lo tanto  adopta su cultura organizacional.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Reconoce la naturaleza cultural y humana de  </a:t>
                      </a:r>
                      <a:r>
                        <a:rPr lang="es-MX" sz="1800" b="0" dirty="0" err="1" smtClean="0">
                          <a:solidFill>
                            <a:schemeClr val="tx1"/>
                          </a:solidFill>
                        </a:rPr>
                        <a:t>Montelíbano</a:t>
                      </a: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y de la región, como entorno básico de los procesos de formación en la FEM . 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Es flexible a los cambios y se adapta con facilidad a situaciones propias del entorno</a:t>
                      </a:r>
                      <a:endParaRPr lang="es-C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Docente  seguro y responsable con el ambiente y con su comunidad.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 Docente competente emocional y socialmente.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Docente gestor.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Docente inquieto por su capacitación y actualización permanente.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 Docente con sólidos conocimientos de tecnología.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 Docente ciudadano del mundo, amante de su localidad, de su región y de su país. </a:t>
                      </a:r>
                    </a:p>
                    <a:p>
                      <a:pPr eaLnBrk="1" hangingPunct="1">
                        <a:buFont typeface="Arial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  Docente con convicciones espirituales. </a:t>
                      </a:r>
                      <a:endParaRPr lang="es-C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5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CO" sz="2700" dirty="0"/>
              <a:t>Modelo </a:t>
            </a:r>
            <a:r>
              <a:rPr lang="es-CO" sz="2700" dirty="0" smtClean="0"/>
              <a:t>Pedagógico y  diseño curricular</a:t>
            </a:r>
            <a:endParaRPr lang="es-CO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359483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Metodología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Activa participativa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Modelo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Competencias y desarrollo humano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Competencias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Conceptuales, procedimentales y actitudinales</a:t>
                      </a:r>
                    </a:p>
                    <a:p>
                      <a:r>
                        <a:rPr lang="es-CO" dirty="0" smtClean="0"/>
                        <a:t>* Estándares nacionales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Teoría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Cognitivista del constructivismo</a:t>
                      </a:r>
                      <a:endParaRPr lang="es-C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Enfoque del área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Comunicativo funcional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PERFIL DEL DOCENTE DE LENGUAJE Y COMUNICACIÓN</a:t>
            </a:r>
            <a:r>
              <a:rPr lang="es-CO" sz="2400" dirty="0"/>
              <a:t/>
            </a:r>
            <a:br>
              <a:rPr lang="es-CO" sz="2400" dirty="0"/>
            </a:br>
            <a:r>
              <a:rPr lang="es-ES" sz="2400" dirty="0"/>
              <a:t> </a:t>
            </a:r>
            <a:endParaRPr lang="es-CO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ES" dirty="0"/>
              <a:t>Maneja y estructura los saberes del área para facilitar experiencias de aprendizaje significativo en los estudiantes.</a:t>
            </a:r>
            <a:endParaRPr lang="es-CO" dirty="0"/>
          </a:p>
          <a:p>
            <a:pPr lvl="0"/>
            <a:r>
              <a:rPr lang="es-ES" dirty="0"/>
              <a:t>Desarrolla la capacidad del estudiante para interpretar discursos ajenos y articular adecuadamente el propio.</a:t>
            </a:r>
            <a:endParaRPr lang="es-CO" dirty="0"/>
          </a:p>
          <a:p>
            <a:pPr lvl="0"/>
            <a:r>
              <a:rPr lang="es-ES" dirty="0"/>
              <a:t>Eleva el nivel del conocimiento de la lengua materna  y la capacidad de reflexión acerca de ella y del texto literario.</a:t>
            </a:r>
            <a:endParaRPr lang="es-CO" dirty="0"/>
          </a:p>
          <a:p>
            <a:pPr lvl="0"/>
            <a:r>
              <a:rPr lang="es-ES" dirty="0"/>
              <a:t>Incrementa en los estudiantes el hábito lector,  la capacidad creadora y el goce estético.</a:t>
            </a:r>
            <a:endParaRPr lang="es-CO" dirty="0"/>
          </a:p>
          <a:p>
            <a:pPr lvl="0"/>
            <a:r>
              <a:rPr lang="es-ES" dirty="0"/>
              <a:t>Propende porque los estudiantes sean usuarios competentes de la lengua materna en su desempeño cotidiano.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390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s-CO" sz="2800" dirty="0" smtClean="0"/>
              <a:t>Planeaciones</a:t>
            </a:r>
            <a:endParaRPr lang="es-CO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607529"/>
              </p:ext>
            </p:extLst>
          </p:nvPr>
        </p:nvGraphicFramePr>
        <p:xfrm>
          <a:off x="827584" y="1052736"/>
          <a:ext cx="7776864" cy="49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750"/>
                <a:gridCol w="5391114"/>
              </a:tblGrid>
              <a:tr h="631647">
                <a:tc>
                  <a:txBody>
                    <a:bodyPr/>
                    <a:lstStyle/>
                    <a:p>
                      <a:r>
                        <a:rPr lang="es-CO" sz="1200" b="0" dirty="0" smtClean="0">
                          <a:solidFill>
                            <a:schemeClr val="tx1"/>
                          </a:solidFill>
                        </a:rPr>
                        <a:t>Malla  de año</a:t>
                      </a:r>
                      <a:endParaRPr lang="es-CO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="0" dirty="0" smtClean="0">
                          <a:solidFill>
                            <a:schemeClr val="tx1"/>
                          </a:solidFill>
                        </a:rPr>
                        <a:t>Estándares básicos de competencias del lenguaje</a:t>
                      </a:r>
                    </a:p>
                    <a:p>
                      <a:r>
                        <a:rPr lang="es-CO" sz="1200" b="0" dirty="0" smtClean="0">
                          <a:solidFill>
                            <a:schemeClr val="tx1"/>
                          </a:solidFill>
                        </a:rPr>
                        <a:t>Producción</a:t>
                      </a:r>
                      <a:r>
                        <a:rPr lang="es-CO" sz="1200" b="0" baseline="0" dirty="0" smtClean="0">
                          <a:solidFill>
                            <a:schemeClr val="tx1"/>
                          </a:solidFill>
                        </a:rPr>
                        <a:t> textual oral y escrita</a:t>
                      </a:r>
                    </a:p>
                    <a:p>
                      <a:r>
                        <a:rPr lang="es-CO" sz="1200" b="0" baseline="0" dirty="0" smtClean="0">
                          <a:solidFill>
                            <a:schemeClr val="tx1"/>
                          </a:solidFill>
                        </a:rPr>
                        <a:t>Comprensión e interpretación de textos</a:t>
                      </a:r>
                    </a:p>
                    <a:p>
                      <a:r>
                        <a:rPr lang="es-CO" sz="1200" b="0" baseline="0" dirty="0" smtClean="0">
                          <a:solidFill>
                            <a:schemeClr val="tx1"/>
                          </a:solidFill>
                        </a:rPr>
                        <a:t>Literatura</a:t>
                      </a:r>
                    </a:p>
                    <a:p>
                      <a:r>
                        <a:rPr lang="es-CO" sz="1200" b="0" baseline="0" dirty="0" smtClean="0">
                          <a:solidFill>
                            <a:schemeClr val="tx1"/>
                          </a:solidFill>
                        </a:rPr>
                        <a:t>Medios de comunicación y otros sistemas</a:t>
                      </a:r>
                    </a:p>
                    <a:p>
                      <a:r>
                        <a:rPr lang="es-CO" sz="1200" b="0" baseline="0" dirty="0" smtClean="0">
                          <a:solidFill>
                            <a:schemeClr val="tx1"/>
                          </a:solidFill>
                        </a:rPr>
                        <a:t>Ética de la comunicación.</a:t>
                      </a:r>
                    </a:p>
                    <a:p>
                      <a:r>
                        <a:rPr lang="es-CO" sz="1200" b="0" baseline="0" dirty="0" smtClean="0">
                          <a:solidFill>
                            <a:schemeClr val="tx1"/>
                          </a:solidFill>
                        </a:rPr>
                        <a:t>* Por competencias e indicadores</a:t>
                      </a:r>
                      <a:endParaRPr lang="es-CO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1647"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Trimestre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Competencias</a:t>
                      </a:r>
                    </a:p>
                    <a:p>
                      <a:r>
                        <a:rPr lang="es-CO" sz="1200" dirty="0" smtClean="0"/>
                        <a:t>Indicadores de la competencia (estándares</a:t>
                      </a:r>
                      <a:r>
                        <a:rPr lang="es-CO" sz="1200" baseline="0" dirty="0" smtClean="0"/>
                        <a:t> del lenguaje)</a:t>
                      </a:r>
                      <a:endParaRPr lang="es-CO" sz="1200" dirty="0" smtClean="0"/>
                    </a:p>
                    <a:p>
                      <a:r>
                        <a:rPr lang="es-CO" sz="1200" dirty="0" smtClean="0"/>
                        <a:t>Contenidos: conceptuales, procedimentales y actitudinales</a:t>
                      </a:r>
                    </a:p>
                    <a:p>
                      <a:r>
                        <a:rPr lang="es-CO" sz="1200" dirty="0" smtClean="0"/>
                        <a:t>Evaluación:</a:t>
                      </a:r>
                      <a:r>
                        <a:rPr lang="es-CO" sz="1200" baseline="0" dirty="0" smtClean="0"/>
                        <a:t> conceptual, procedimental y actitudinal</a:t>
                      </a:r>
                    </a:p>
                    <a:p>
                      <a:endParaRPr lang="es-CO" sz="1200" dirty="0" smtClean="0"/>
                    </a:p>
                  </a:txBody>
                  <a:tcPr/>
                </a:tc>
              </a:tr>
              <a:tr h="631647"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Indicadores de logro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Formato</a:t>
                      </a:r>
                      <a:r>
                        <a:rPr lang="es-CO" sz="1200" baseline="0" dirty="0" smtClean="0"/>
                        <a:t> que se  entrega a los estudiantes  al  iniciar cada  trimestre.</a:t>
                      </a:r>
                    </a:p>
                    <a:p>
                      <a:r>
                        <a:rPr lang="es-CO" sz="1200" baseline="0" dirty="0" smtClean="0"/>
                        <a:t>Incluir el actitudinal.</a:t>
                      </a:r>
                    </a:p>
                    <a:p>
                      <a:r>
                        <a:rPr lang="es-CO" sz="1200" dirty="0" smtClean="0"/>
                        <a:t>Evidencia puntualidad con el horario, cumple oportunamente  con tareas y trabajos, respeta las normas de clase, es ordenado con los apuntes y materiales,  sus tareas y trabajos son de buena calidad  y  demuestra buenos modales con compañeros y profesores.</a:t>
                      </a:r>
                      <a:endParaRPr lang="es-CO" sz="1200" dirty="0"/>
                    </a:p>
                  </a:txBody>
                  <a:tcPr/>
                </a:tc>
              </a:tr>
              <a:tr h="610304"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Secuencia didáctica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presentan por  situación problema y quincenalmente</a:t>
                      </a:r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demuestran los avances. (15 y 30 de cada mes)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1647"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Protocolo de clases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Número</a:t>
                      </a:r>
                      <a:r>
                        <a:rPr lang="es-CO" sz="1200" baseline="0" dirty="0" smtClean="0"/>
                        <a:t> de protocolo</a:t>
                      </a:r>
                    </a:p>
                    <a:p>
                      <a:r>
                        <a:rPr lang="es-CO" sz="1200" baseline="0" dirty="0" smtClean="0"/>
                        <a:t>Fecha____________________</a:t>
                      </a:r>
                    </a:p>
                    <a:p>
                      <a:r>
                        <a:rPr lang="es-CO" sz="1200" baseline="0" dirty="0" smtClean="0"/>
                        <a:t>Propósito_________________</a:t>
                      </a:r>
                    </a:p>
                    <a:p>
                      <a:r>
                        <a:rPr lang="es-CO" sz="1200" baseline="0" dirty="0" smtClean="0"/>
                        <a:t>Actividad _________________</a:t>
                      </a:r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3203848" y="105273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203848" y="2420888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9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2359</Words>
  <Application>Microsoft Office PowerPoint</Application>
  <PresentationFormat>Presentación en pantalla (4:3)</PresentationFormat>
  <Paragraphs>397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DEPARTAMENTO DE LENGUAJE Y COMUNICACIÓN</vt:lpstr>
      <vt:lpstr>PROFESORES </vt:lpstr>
      <vt:lpstr>Manual de Funciones </vt:lpstr>
      <vt:lpstr>HORARIO</vt:lpstr>
      <vt:lpstr> Estructura organizacional y conducto regular </vt:lpstr>
      <vt:lpstr>Relación con los estudiantes y  con los demás miembros de la comunidad educativa</vt:lpstr>
      <vt:lpstr>Modelo Pedagógico y  diseño curricular</vt:lpstr>
      <vt:lpstr>PERFIL DEL DOCENTE DE LENGUAJE Y COMUNICACIÓN  </vt:lpstr>
      <vt:lpstr>Planeaciones</vt:lpstr>
      <vt:lpstr> SECUENCIA DIDÁCTICA (1) </vt:lpstr>
      <vt:lpstr>SECUENCIA DIDÁCTICA (2)</vt:lpstr>
      <vt:lpstr>FUNCIONES DEL PROFESOR</vt:lpstr>
      <vt:lpstr>Evaluación de desempeño</vt:lpstr>
      <vt:lpstr>Proyectos y programas del Departamento</vt:lpstr>
      <vt:lpstr>Seguimiento a estudiantes</vt:lpstr>
      <vt:lpstr>Recuperaciones</vt:lpstr>
      <vt:lpstr> BSC (1) </vt:lpstr>
      <vt:lpstr>BSC (2)</vt:lpstr>
      <vt:lpstr>Varios</vt:lpstr>
      <vt:lpstr>Moodle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LENGUAJE Y COMUNICACIÓN</dc:title>
  <dc:creator>Marlen</dc:creator>
  <cp:lastModifiedBy>HUGO</cp:lastModifiedBy>
  <cp:revision>39</cp:revision>
  <dcterms:created xsi:type="dcterms:W3CDTF">2012-01-25T13:56:27Z</dcterms:created>
  <dcterms:modified xsi:type="dcterms:W3CDTF">2013-02-05T15:17:32Z</dcterms:modified>
</cp:coreProperties>
</file>